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6"/>
  </p:notesMasterIdLst>
  <p:sldIdLst>
    <p:sldId id="256" r:id="rId2"/>
    <p:sldId id="266" r:id="rId3"/>
    <p:sldId id="264" r:id="rId4"/>
    <p:sldId id="280" r:id="rId5"/>
    <p:sldId id="277" r:id="rId6"/>
    <p:sldId id="278" r:id="rId7"/>
    <p:sldId id="270" r:id="rId8"/>
    <p:sldId id="272" r:id="rId9"/>
    <p:sldId id="273" r:id="rId10"/>
    <p:sldId id="279" r:id="rId11"/>
    <p:sldId id="275" r:id="rId12"/>
    <p:sldId id="274" r:id="rId13"/>
    <p:sldId id="276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567"/>
  </p:normalViewPr>
  <p:slideViewPr>
    <p:cSldViewPr snapToGrid="0">
      <p:cViewPr varScale="1">
        <p:scale>
          <a:sx n="103" d="100"/>
          <a:sy n="103" d="100"/>
        </p:scale>
        <p:origin x="1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4A1D9-46C7-7C4F-95DE-4F8E0FE1E03D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6AB37-5C85-BB4E-B56E-B642343F0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5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naming conventions in chemistry. “s” sinister (for </a:t>
            </a:r>
            <a:r>
              <a:rPr lang="en-US" dirty="0" err="1"/>
              <a:t>latin</a:t>
            </a:r>
            <a:r>
              <a:rPr lang="en-US" dirty="0"/>
              <a:t> left), “r” for rectus, </a:t>
            </a:r>
            <a:r>
              <a:rPr lang="en-US" dirty="0" err="1"/>
              <a:t>latin</a:t>
            </a:r>
            <a:r>
              <a:rPr lang="en-US" dirty="0"/>
              <a:t> for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6AB37-5C85-BB4E-B56E-B642343F00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96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word “chirality” was coined by Kelvin in 1904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6AB37-5C85-BB4E-B56E-B642343F00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word “chirality” was coined by Kelvin in 1904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6AB37-5C85-BB4E-B56E-B642343F00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naming conventions in chemistry. “s” sinister (for </a:t>
            </a:r>
            <a:r>
              <a:rPr lang="en-US" dirty="0" err="1"/>
              <a:t>latin</a:t>
            </a:r>
            <a:r>
              <a:rPr lang="en-US" dirty="0"/>
              <a:t> left), “r” for rectus, </a:t>
            </a:r>
            <a:r>
              <a:rPr lang="en-US" dirty="0" err="1"/>
              <a:t>latin</a:t>
            </a:r>
            <a:r>
              <a:rPr lang="en-US" dirty="0"/>
              <a:t> for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6AB37-5C85-BB4E-B56E-B642343F00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89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Hazen argues for a “local” symmetry breaking event followed by amplification on a chiral mineral surface. What are the time frames of these two events? How would differential timing relate to how rare or common origins were?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6AB37-5C85-BB4E-B56E-B642343F00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2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788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187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58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83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38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40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80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25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03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762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8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1A96B91-CCB9-4935-912F-05E724F4CD4A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5927FF2-E918-44E3-BFF6-1FBF0F45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7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3504" y="2386744"/>
            <a:ext cx="4443982" cy="164592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Prebiotic Chemistry:</a:t>
            </a:r>
            <a:b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Homochirality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1461" y="4352544"/>
            <a:ext cx="3931920" cy="123989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Bio522S 2023-02-08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6DBCD-1482-4362-8DA9-702DCA477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640080"/>
            <a:ext cx="3012949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CA7996-ABF0-4296-84E9-89C4D8949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5578" y="802767"/>
            <a:ext cx="276377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lask">
            <a:extLst>
              <a:ext uri="{FF2B5EF4-FFF2-40B4-BE49-F238E27FC236}">
                <a16:creationId xmlns:a16="http://schemas.microsoft.com/office/drawing/2014/main" id="{5DEBAB49-A800-0E14-FD3E-66D08144A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08" y="2129790"/>
            <a:ext cx="2283714" cy="22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4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Extraterrestrial source?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7">
            <a:extLst>
              <a:ext uri="{FF2B5EF4-FFF2-40B4-BE49-F238E27FC236}">
                <a16:creationId xmlns:a16="http://schemas.microsoft.com/office/drawing/2014/main" id="{C202A4F0-51D3-28ED-DC96-FA44C70FBEA6}"/>
              </a:ext>
            </a:extLst>
          </p:cNvPr>
          <p:cNvSpPr/>
          <p:nvPr/>
        </p:nvSpPr>
        <p:spPr>
          <a:xfrm>
            <a:off x="6275573" y="6379832"/>
            <a:ext cx="38751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Engel et al., (1997). 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E1ACB-C262-2AE0-0CF4-BC2699D3C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24" y="1519879"/>
            <a:ext cx="2450186" cy="5251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D96A4C-0E58-B3E2-F65F-4EDC0399B014}"/>
              </a:ext>
            </a:extLst>
          </p:cNvPr>
          <p:cNvSpPr txBox="1"/>
          <p:nvPr/>
        </p:nvSpPr>
        <p:spPr>
          <a:xfrm>
            <a:off x="3407001" y="1742302"/>
            <a:ext cx="4576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evidence for L-amino acid excess.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and local environment?</a:t>
            </a:r>
          </a:p>
        </p:txBody>
      </p:sp>
    </p:spTree>
    <p:extLst>
      <p:ext uri="{BB962C8B-B14F-4D97-AF65-F5344CB8AC3E}">
        <p14:creationId xmlns:p14="http://schemas.microsoft.com/office/powerpoint/2010/main" val="248536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Amplification: Clay mineral surface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34"/>
          <a:stretch/>
        </p:blipFill>
        <p:spPr>
          <a:xfrm>
            <a:off x="451069" y="1580397"/>
            <a:ext cx="5384973" cy="19431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1069" y="6098243"/>
            <a:ext cx="8044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Matsumoto, A.,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Kaimori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Y., Uchida, M., Omori, H., Kawasaki, T., &amp;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 (2017). Achiral Inorganic Gypsum Acts as an Origin of Chirality through Its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Enantiotopic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Surface in Conjunction with Asymmetric Autocatalysis. </a:t>
            </a:r>
            <a:r>
              <a:rPr lang="en-US" altLang="zh-CN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Angewandte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Chemie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Edition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(2), 545-548.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48729-CEE7-E487-B262-BC6C84FC9B97}"/>
              </a:ext>
            </a:extLst>
          </p:cNvPr>
          <p:cNvSpPr txBox="1"/>
          <p:nvPr/>
        </p:nvSpPr>
        <p:spPr>
          <a:xfrm>
            <a:off x="4670854" y="4571755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 Hazen et al: scalenohedral calcite</a:t>
            </a:r>
          </a:p>
        </p:txBody>
      </p:sp>
      <p:pic>
        <p:nvPicPr>
          <p:cNvPr id="1030" name="Picture 6" descr="Dog Tooth Calcite - Etsy">
            <a:extLst>
              <a:ext uri="{FF2B5EF4-FFF2-40B4-BE49-F238E27FC236}">
                <a16:creationId xmlns:a16="http://schemas.microsoft.com/office/drawing/2014/main" id="{6E119821-243D-EADE-16A6-AC8739C1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515" y="1576106"/>
            <a:ext cx="2681416" cy="268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21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Autocatalytic chemical reaction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0601" y="6201567"/>
            <a:ext cx="8658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Kawasaki, T., &amp; Matsumoto, A. (2018). Asymmetric autocatalysis of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pyrimidyl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alkanol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related compounds. Self-replication, amplification of chirality and implication for the origin of biological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enantioenriched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chirality.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Tetrahedron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(16), 1973-1990.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7980" t="30542" r="10943" b="25911"/>
          <a:stretch/>
        </p:blipFill>
        <p:spPr>
          <a:xfrm>
            <a:off x="1031826" y="1574159"/>
            <a:ext cx="7236355" cy="4315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17EF6-92F9-4808-C2D5-BA7A1BD96292}"/>
              </a:ext>
            </a:extLst>
          </p:cNvPr>
          <p:cNvSpPr txBox="1"/>
          <p:nvPr/>
        </p:nvSpPr>
        <p:spPr>
          <a:xfrm>
            <a:off x="5909337" y="1261873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finding, </a:t>
            </a:r>
          </a:p>
          <a:p>
            <a:r>
              <a:rPr lang="en-US" dirty="0"/>
              <a:t>but not reflective of prebiotic</a:t>
            </a:r>
          </a:p>
          <a:p>
            <a:r>
              <a:rPr lang="en-US" dirty="0"/>
              <a:t>conditions?</a:t>
            </a:r>
          </a:p>
        </p:txBody>
      </p:sp>
    </p:spTree>
    <p:extLst>
      <p:ext uri="{BB962C8B-B14F-4D97-AF65-F5344CB8AC3E}">
        <p14:creationId xmlns:p14="http://schemas.microsoft.com/office/powerpoint/2010/main" val="19275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08"/>
          <a:stretch/>
        </p:blipFill>
        <p:spPr>
          <a:xfrm>
            <a:off x="4615926" y="3959352"/>
            <a:ext cx="4454922" cy="2536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processes?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39877" y="1733385"/>
            <a:ext cx="28930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Matsumoto, A.,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Kaimori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Y., Uchida, M., Omori, H., Kawasaki, T., &amp;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 (2017). Achiral Inorganic Gypsum Acts as an Origin of Chirality through Its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Enantiotopic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Surface in Conjunction with Asymmetric Autocatalysis. </a:t>
            </a:r>
            <a:r>
              <a:rPr lang="en-US" altLang="zh-CN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Angewandte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Chemie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Edition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(2), 545-548.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4392" t="14470" r="17944" b="5446"/>
          <a:stretch/>
        </p:blipFill>
        <p:spPr>
          <a:xfrm>
            <a:off x="164592" y="1435028"/>
            <a:ext cx="4665306" cy="27059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0762" y="4878082"/>
            <a:ext cx="3875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Mogi, I., Morimoto, R.,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Aogaki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R., &amp; Watanabe, K. (2013). Surface chirality induced by rotational electrodeposition in magnetic fields.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reports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2574.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5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64592" y="118873"/>
            <a:ext cx="8814816" cy="1060704"/>
          </a:xfrm>
          <a:prstGeom prst="rect">
            <a:avLst/>
          </a:prstGeom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Discussion Work Flow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926080" y="1536192"/>
            <a:ext cx="3310128" cy="832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Pick topic &amp; Find group</a:t>
            </a:r>
            <a:endParaRPr lang="zh-CN" altLang="en-US" sz="2400" b="1" dirty="0"/>
          </a:p>
        </p:txBody>
      </p:sp>
      <p:sp>
        <p:nvSpPr>
          <p:cNvPr id="6" name="圆角矩形 5"/>
          <p:cNvSpPr/>
          <p:nvPr/>
        </p:nvSpPr>
        <p:spPr>
          <a:xfrm>
            <a:off x="2926080" y="2843784"/>
            <a:ext cx="3310128" cy="832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Discussion by group</a:t>
            </a:r>
            <a:endParaRPr lang="zh-CN" altLang="en-US" sz="2400" b="1" dirty="0"/>
          </a:p>
        </p:txBody>
      </p:sp>
      <p:sp>
        <p:nvSpPr>
          <p:cNvPr id="7" name="下箭头 6"/>
          <p:cNvSpPr/>
          <p:nvPr/>
        </p:nvSpPr>
        <p:spPr>
          <a:xfrm>
            <a:off x="4055364" y="2423160"/>
            <a:ext cx="1051560" cy="36576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926080" y="4151376"/>
            <a:ext cx="3310128" cy="832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Report back results</a:t>
            </a:r>
            <a:endParaRPr lang="zh-CN" altLang="en-US" sz="2400" b="1" dirty="0"/>
          </a:p>
        </p:txBody>
      </p:sp>
      <p:sp>
        <p:nvSpPr>
          <p:cNvPr id="10" name="下箭头 9"/>
          <p:cNvSpPr/>
          <p:nvPr/>
        </p:nvSpPr>
        <p:spPr>
          <a:xfrm>
            <a:off x="4055364" y="3730752"/>
            <a:ext cx="1051560" cy="36576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055364" y="5038344"/>
            <a:ext cx="1051560" cy="365760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926080" y="5458968"/>
            <a:ext cx="3310128" cy="8321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Hear different voices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9867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22604" t="29868" r="35871" b="52415"/>
          <a:stretch/>
        </p:blipFill>
        <p:spPr>
          <a:xfrm>
            <a:off x="894556" y="4204504"/>
            <a:ext cx="7446993" cy="17872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Homochirality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29299" y="1778884"/>
            <a:ext cx="7612250" cy="256451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biological organisms,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-type (left-handed, a.k.a. “S”-type) amino acids and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-type (Right-handed, or “R”-type) sugars are favored as building blocks of macromolecules like DNA, RNA, proteins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3012" y="6304002"/>
            <a:ext cx="66579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Blackmond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2019. The origin of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homochirality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Cold Spring Harbor Perspectives in Biology. 11:a032540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52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chirality of life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/>
          <a:stretch/>
        </p:blipFill>
        <p:spPr bwMode="auto">
          <a:xfrm>
            <a:off x="164592" y="3504256"/>
            <a:ext cx="4544201" cy="225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Chirality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20300" y="1605149"/>
            <a:ext cx="5650992" cy="168753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 1832, Pasteur was first to observe the optical difference of a pair of tartaric acid crystals and to separate them in 1848.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0" y="3702059"/>
            <a:ext cx="4133220" cy="3041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3100" dirty="0">
                <a:latin typeface="Arial" panose="020B0604020202020204" pitchFamily="34" charset="0"/>
                <a:cs typeface="Arial" panose="020B0604020202020204" pitchFamily="34" charset="0"/>
              </a:rPr>
              <a:t>In 1874, the molecular basis of chirality was established. The chiral center is defined as as an atom with four different substituents with two mirror-image forms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80865" t="40093" r="9274" b="44183"/>
          <a:stretch/>
        </p:blipFill>
        <p:spPr>
          <a:xfrm>
            <a:off x="6218050" y="1421114"/>
            <a:ext cx="2322577" cy="20831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11220" y="3326158"/>
            <a:ext cx="1936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https://chem.libretexts.org/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1395092" y="5760824"/>
            <a:ext cx="2083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http://s8int.com/chirality.html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2788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chirality of lifeâçå¾çæç´¢ç»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/>
          <a:stretch/>
        </p:blipFill>
        <p:spPr bwMode="auto">
          <a:xfrm>
            <a:off x="164592" y="3504256"/>
            <a:ext cx="4544201" cy="225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question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20300" y="1494025"/>
            <a:ext cx="5650992" cy="168753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DengXian" panose="02010600030101010101" pitchFamily="2" charset="-122"/>
              </a:rPr>
              <a:t>W</a:t>
            </a:r>
            <a:r>
              <a:rPr lang="en-US" sz="24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hy do biological macromolecules use chiral monomers as their building blocks</a:t>
            </a:r>
            <a:r>
              <a:rPr lang="en-US" sz="2400" dirty="0">
                <a:latin typeface="Times New Roman" panose="02020603050405020304" pitchFamily="18" charset="0"/>
                <a:ea typeface="DengXian" panose="02010600030101010101" pitchFamily="2" charset="-122"/>
              </a:rPr>
              <a:t>? How did this phenomenon originate?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4572000" y="3702059"/>
            <a:ext cx="4133220" cy="3041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3100" dirty="0">
                <a:latin typeface="Arial" panose="020B0604020202020204" pitchFamily="34" charset="0"/>
                <a:cs typeface="Arial" panose="020B0604020202020204" pitchFamily="34" charset="0"/>
              </a:rPr>
              <a:t>In 1874, the molecular basis of chirality was established. The chiral center is defined as as an atom with four different substituents with two mirror-image forms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80865" t="40093" r="9274" b="44183"/>
          <a:stretch/>
        </p:blipFill>
        <p:spPr>
          <a:xfrm>
            <a:off x="6218050" y="1421114"/>
            <a:ext cx="2322577" cy="208314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411220" y="3326158"/>
            <a:ext cx="1936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https://chem.libretexts.org/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1395092" y="5760824"/>
            <a:ext cx="2083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http://s8int.com/chirality.html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330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this important?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29299" y="1778884"/>
            <a:ext cx="7612250" cy="256451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Abiotic synthesis produces a racemic mixture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Known biological macromolecules are (very nearly) enantiopure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“Understanding how modern biology emerged from a presumably racemic pre-biotic world represents an important step in understanding the origin of life” -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Blackmond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43012" y="6304002"/>
            <a:ext cx="66579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Blackmond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2019. The origin of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homochirality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Cold Spring Harbor Perspectives in Biology. 11:a032540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035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4D53-048E-744D-7E6D-7A79214F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prerequisites for racemic </a:t>
            </a:r>
            <a:r>
              <a:rPr lang="en-US" dirty="0">
                <a:sym typeface="Wingdings" pitchFamily="2" charset="2"/>
              </a:rPr>
              <a:t> homochiral?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54E49-76D4-EAFC-7219-E0DB64CFF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Symmetry breaking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Often a stochastic / random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Amplification of chiral signal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Can be viewed as a deterministic, and in some theories, a regulated process.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27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hypotheses for the origin of homochirality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00430" y="1409019"/>
            <a:ext cx="7577225" cy="544898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Asymmetric auto-catalytic amplification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Soai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1995) via interaction with circularly polarized ultraviolet light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Catalyzed reactions (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Formose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, Strecker,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Crystallization from liquid to solid phase (conglomerates)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Seeding from chiral selection from energy in space (polarized light, beta decay)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Seeding of already chiral molecules from meteorite impacts (Engel 1997)</a:t>
            </a: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05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Symmetry breaking: Circularly Polarized Ultraviolet Light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94319" y="5918148"/>
            <a:ext cx="7287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Meinert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Hoffmann, S. V.,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Cassam‐Chenaï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P., Evans, A. C.,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Giri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Nahon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L., &amp;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Meierhenrich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U. J. (2014). </a:t>
            </a:r>
            <a:r>
              <a:rPr lang="en-US" altLang="zh-CN" sz="12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Photonenergy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‐controlled symmetry breaking with circularly polarized light. </a:t>
            </a:r>
            <a:r>
              <a:rPr lang="en-US" altLang="zh-CN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Angewandte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Chemie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International Edition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sz="12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 210-214.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53347"/>
          <a:stretch/>
        </p:blipFill>
        <p:spPr>
          <a:xfrm>
            <a:off x="1350638" y="1688079"/>
            <a:ext cx="6442724" cy="3803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CA10C5-6EC6-25A3-C7BD-DDB0EA795B81}"/>
              </a:ext>
            </a:extLst>
          </p:cNvPr>
          <p:cNvSpPr txBox="1"/>
          <p:nvPr/>
        </p:nvSpPr>
        <p:spPr>
          <a:xfrm>
            <a:off x="432487" y="1290310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“Parity violation”: weak forces tip the balance toward one enantiomer </a:t>
            </a:r>
          </a:p>
        </p:txBody>
      </p:sp>
    </p:spTree>
    <p:extLst>
      <p:ext uri="{BB962C8B-B14F-4D97-AF65-F5344CB8AC3E}">
        <p14:creationId xmlns:p14="http://schemas.microsoft.com/office/powerpoint/2010/main" val="210835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201169"/>
            <a:ext cx="8814816" cy="1060704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Parity violations: Beta decay and weak forces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2094" r="50953" b="32473"/>
          <a:stretch/>
        </p:blipFill>
        <p:spPr>
          <a:xfrm>
            <a:off x="4212573" y="3722914"/>
            <a:ext cx="4931427" cy="31350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2371" y="1438368"/>
            <a:ext cx="7119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Emitted electrons are dominated by one spin, which can influence its interaction with other organic molecules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51082" y="3261249"/>
            <a:ext cx="3045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https://upload.wikimedia.org/wikipedia/commons/a/aa/Beta-minus_Decay.svg</a:t>
            </a:r>
            <a:endParaRPr lang="zh-CN" altLang="en-US" sz="1200" dirty="0"/>
          </a:p>
        </p:txBody>
      </p:sp>
      <p:pic>
        <p:nvPicPr>
          <p:cNvPr id="1026" name="Picture 2" descr="âbeta decay Co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5" y="2765756"/>
            <a:ext cx="3772548" cy="304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84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{2142591A-531C-AA44-A3A5-41A32DA89A55}tf10001120</Template>
  <TotalTime>2092</TotalTime>
  <Words>887</Words>
  <Application>Microsoft Macintosh PowerPoint</Application>
  <PresentationFormat>On-screen Show (4:3)</PresentationFormat>
  <Paragraphs>75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Times New Roman</vt:lpstr>
      <vt:lpstr>Parcel</vt:lpstr>
      <vt:lpstr>Prebiotic Chemistry: Homochirality</vt:lpstr>
      <vt:lpstr>Homochirality</vt:lpstr>
      <vt:lpstr>Chirality</vt:lpstr>
      <vt:lpstr>Big question</vt:lpstr>
      <vt:lpstr>Why is this important?</vt:lpstr>
      <vt:lpstr>What are the prerequisites for racemic  homochiral?</vt:lpstr>
      <vt:lpstr>Many hypotheses for the origin of homochirality</vt:lpstr>
      <vt:lpstr>Symmetry breaking: Circularly Polarized Ultraviolet Light</vt:lpstr>
      <vt:lpstr>Parity violations: Beta decay and weak forces</vt:lpstr>
      <vt:lpstr>Extraterrestrial source?</vt:lpstr>
      <vt:lpstr>Amplification: Clay mineral surface</vt:lpstr>
      <vt:lpstr>Autocatalytic chemical reaction</vt:lpstr>
      <vt:lpstr>Combined processes?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Prof Amy Schmid, Ph.D.</cp:lastModifiedBy>
  <cp:revision>83</cp:revision>
  <dcterms:created xsi:type="dcterms:W3CDTF">2019-09-16T16:44:10Z</dcterms:created>
  <dcterms:modified xsi:type="dcterms:W3CDTF">2023-02-08T19:53:49Z</dcterms:modified>
</cp:coreProperties>
</file>